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508608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1080000"/>
            <a:ext cx="9071640" cy="801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508608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316800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5086080"/>
            <a:ext cx="292068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080000"/>
            <a:ext cx="9071640" cy="801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367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508608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8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3168000"/>
            <a:ext cx="4426920" cy="1751400"/>
          </a:xfrm>
          <a:prstGeom prst="rect">
            <a:avLst/>
          </a:prstGeom>
        </p:spPr>
        <p:txBody>
          <a:bodyPr lIns="0" tIns="0" rIns="0" bIns="0">
            <a:normAutofit fontScale="43000"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5086080"/>
            <a:ext cx="9071640" cy="175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6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71640" cy="172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586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3168000"/>
            <a:ext cx="9071640" cy="367200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4478970-3FDA-4B62-97D6-9EAF50750680}" type="slidenum"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DB41FF63-F1A1-4B5E-BE9B-BDF703FEB86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32360" y="1008000"/>
            <a:ext cx="9071640" cy="32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600" b="1" strike="noStrike" spc="-1">
                <a:solidFill>
                  <a:srgbClr val="FFFFFF"/>
                </a:solidFill>
                <a:latin typeface="Verdana"/>
              </a:rPr>
              <a:t>Совет по профессиональным квалификациям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ru-RU" sz="2600" b="1" strike="noStrike" spc="-1">
                <a:solidFill>
                  <a:srgbClr val="FFFFFF"/>
                </a:solidFill>
                <a:latin typeface="Verdana"/>
              </a:rPr>
              <a:t>в сфере физической культуры и спорта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ru-RU" sz="26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ru-RU" sz="26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endParaRPr lang="ru-RU" sz="2600" b="0" strike="noStrike" spc="-1">
              <a:solidFill>
                <a:srgbClr val="FFFFFF"/>
              </a:solidFill>
              <a:latin typeface="Arial"/>
            </a:endParaRPr>
          </a:p>
          <a:p>
            <a:pPr algn="ctr"/>
            <a:r>
              <a:rPr lang="ru-RU" sz="4000" b="1" strike="noStrike" spc="-1">
                <a:solidFill>
                  <a:srgbClr val="FFFFFF"/>
                </a:solidFill>
                <a:latin typeface="Arial"/>
              </a:rPr>
              <a:t>Итоги проекта ГИА-НОК в 2020 году</a:t>
            </a:r>
            <a:endParaRPr lang="ru-RU" sz="4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3" name="Group 2"/>
          <p:cNvGrpSpPr/>
          <p:nvPr/>
        </p:nvGrpSpPr>
        <p:grpSpPr>
          <a:xfrm>
            <a:off x="936000" y="4968000"/>
            <a:ext cx="8136000" cy="1440000"/>
            <a:chOff x="936000" y="4968000"/>
            <a:chExt cx="8136000" cy="1440000"/>
          </a:xfrm>
        </p:grpSpPr>
        <p:sp>
          <p:nvSpPr>
            <p:cNvPr id="84" name="CustomShape 3"/>
            <p:cNvSpPr/>
            <p:nvPr/>
          </p:nvSpPr>
          <p:spPr>
            <a:xfrm>
              <a:off x="936000" y="4968000"/>
              <a:ext cx="8136000" cy="1440000"/>
            </a:xfrm>
            <a:custGeom>
              <a:avLst/>
              <a:gdLst/>
              <a:ahLst/>
              <a:cxnLst/>
              <a:rect l="0" t="0" r="r" b="b"/>
              <a:pathLst>
                <a:path w="22602" h="4001">
                  <a:moveTo>
                    <a:pt x="666" y="0"/>
                  </a:moveTo>
                  <a:cubicBezTo>
                    <a:pt x="333" y="0"/>
                    <a:pt x="0" y="333"/>
                    <a:pt x="0" y="666"/>
                  </a:cubicBezTo>
                  <a:lnTo>
                    <a:pt x="0" y="3334"/>
                  </a:lnTo>
                  <a:cubicBezTo>
                    <a:pt x="0" y="3667"/>
                    <a:pt x="333" y="4000"/>
                    <a:pt x="666" y="4000"/>
                  </a:cubicBezTo>
                  <a:lnTo>
                    <a:pt x="21934" y="4000"/>
                  </a:lnTo>
                  <a:cubicBezTo>
                    <a:pt x="22267" y="4000"/>
                    <a:pt x="22601" y="3667"/>
                    <a:pt x="22601" y="3334"/>
                  </a:cubicBezTo>
                  <a:lnTo>
                    <a:pt x="22601" y="666"/>
                  </a:lnTo>
                  <a:cubicBezTo>
                    <a:pt x="22601" y="333"/>
                    <a:pt x="22267" y="0"/>
                    <a:pt x="21934" y="0"/>
                  </a:cubicBezTo>
                  <a:lnTo>
                    <a:pt x="666" y="0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" name="Рисунок 84"/>
            <p:cNvPicPr/>
            <p:nvPr/>
          </p:nvPicPr>
          <p:blipFill>
            <a:blip r:embed="rId2"/>
            <a:stretch/>
          </p:blipFill>
          <p:spPr>
            <a:xfrm>
              <a:off x="1152000" y="5234040"/>
              <a:ext cx="2808000" cy="863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Рисунок 85"/>
            <p:cNvPicPr/>
            <p:nvPr/>
          </p:nvPicPr>
          <p:blipFill>
            <a:blip r:embed="rId3"/>
            <a:stretch/>
          </p:blipFill>
          <p:spPr>
            <a:xfrm>
              <a:off x="3509640" y="5040000"/>
              <a:ext cx="3937320" cy="129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Рисунок 86"/>
            <p:cNvPicPr/>
            <p:nvPr/>
          </p:nvPicPr>
          <p:blipFill>
            <a:blip r:embed="rId4"/>
            <a:stretch/>
          </p:blipFill>
          <p:spPr>
            <a:xfrm>
              <a:off x="7056000" y="5236560"/>
              <a:ext cx="1863360" cy="8834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16000" y="268560"/>
            <a:ext cx="972000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Система прокторинга – контроль сдачи экзамена в режиме реального времени</a:t>
            </a: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1021680" y="1270080"/>
            <a:ext cx="8194320" cy="614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16000" y="268560"/>
            <a:ext cx="972000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Система прокторинга – контроль сдачи экзамена в режиме реального времени</a:t>
            </a:r>
          </a:p>
        </p:txBody>
      </p:sp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13320" y="1464120"/>
            <a:ext cx="10079640" cy="56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216000" y="268560"/>
            <a:ext cx="972000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Система прокторинга – контроль сдачи экзамена в режиме реального времени</a:t>
            </a:r>
          </a:p>
        </p:txBody>
      </p:sp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360" y="1536120"/>
            <a:ext cx="10079640" cy="56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Организационное обеспечение</a:t>
            </a:r>
            <a:br/>
            <a:r>
              <a:rPr lang="ru-RU" sz="3200" b="1" strike="noStrike" spc="-1">
                <a:latin typeface="Verdana"/>
              </a:rPr>
              <a:t>дистанционного экзамена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504000" y="2088000"/>
            <a:ext cx="9071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Этап регистрации</a:t>
            </a:r>
            <a:endParaRPr lang="ru-RU" sz="22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1" strike="noStrike" spc="-1">
                <a:latin typeface="Verdana"/>
              </a:rPr>
              <a:t>Регистрация образовательной организации в АИС ЦОК.</a:t>
            </a:r>
            <a:r>
              <a:rPr lang="ru-RU" sz="2200" b="0" strike="noStrike" spc="-1">
                <a:latin typeface="Verdana"/>
              </a:rPr>
              <a:t> Выполняется организатором от училища самостоятельно.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1" strike="noStrike" spc="-1">
                <a:latin typeface="Verdana"/>
              </a:rPr>
              <a:t>Регистрация соискателей в АИС ЦОК.</a:t>
            </a:r>
            <a:r>
              <a:rPr lang="ru-RU" sz="2200" b="0" strike="noStrike" spc="-1">
                <a:latin typeface="Verdana"/>
              </a:rPr>
              <a:t> Заполнение персональных данных и загрузка документов – выполняется соискателями самостоятельно, при необходимости – училищем.</a:t>
            </a:r>
            <a:br/>
            <a:r>
              <a:rPr lang="ru-RU" sz="2400" b="0" strike="noStrike" spc="-1">
                <a:latin typeface="Verdana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Организационное обеспечение</a:t>
            </a:r>
            <a:br/>
            <a:r>
              <a:rPr lang="ru-RU" sz="3200" b="1" strike="noStrike" spc="-1">
                <a:latin typeface="Verdana"/>
              </a:rPr>
              <a:t>дистанционного экзамена</a:t>
            </a:r>
          </a:p>
        </p:txBody>
      </p:sp>
      <p:sp>
        <p:nvSpPr>
          <p:cNvPr id="113" name="TextShape 2"/>
          <p:cNvSpPr txBox="1"/>
          <p:nvPr/>
        </p:nvSpPr>
        <p:spPr>
          <a:xfrm>
            <a:off x="504000" y="1944000"/>
            <a:ext cx="907164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Этап подготовки и настройки рабочих мест</a:t>
            </a:r>
            <a:endParaRPr lang="ru-RU" sz="22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Проводится накануне экзамена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Все участники экзамена (эксперты, организаторы, соискателя) включаются в рабочий чат экзамена.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Соискатели в удобное им время в настроечном разделе АИС ЦОК проверяют работу веб-камеры и регистратора рабочего стола.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В случае необходимости в общем чате осуществляется техническая поддержка.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Организационное обеспечение</a:t>
            </a:r>
            <a:br/>
            <a:r>
              <a:rPr lang="ru-RU" sz="3200" b="1" strike="noStrike" spc="-1">
                <a:latin typeface="Verdana"/>
              </a:rPr>
              <a:t>дистанционного экзамена</a:t>
            </a:r>
          </a:p>
        </p:txBody>
      </p:sp>
      <p:sp>
        <p:nvSpPr>
          <p:cNvPr id="115" name="TextShape 2"/>
          <p:cNvSpPr txBox="1"/>
          <p:nvPr/>
        </p:nvSpPr>
        <p:spPr>
          <a:xfrm>
            <a:off x="504000" y="1944000"/>
            <a:ext cx="9071640" cy="44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6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Этап проведения теоретической части экзамена</a:t>
            </a:r>
            <a:endParaRPr lang="ru-RU" sz="22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регистрации соискателей – за 30 минут до экзамена. Соискатели входят в систему, фиксируется явка. Повторно проверяется работу прокторинга.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проверки документов через веб-камеры.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инструктажа.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сдачи экзамена.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завершения экзамена. Желающие завершают экзамен досрочно, для остальных он завершается по истечению времени (60 минут).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Стадия автоматической проверки заданий и отображения результата (баллы и итог «Допущен/не допущен к практической части» для каждого соискателя).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Организационное обеспечение</a:t>
            </a:r>
            <a:br/>
            <a:r>
              <a:rPr lang="ru-RU" sz="3200" b="1" strike="noStrike" spc="-1">
                <a:latin typeface="Verdana"/>
              </a:rPr>
              <a:t>дистанционного экзамена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504000" y="1944000"/>
            <a:ext cx="9071640" cy="44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Этап документального оформления теоретической части экзамена</a:t>
            </a:r>
            <a:endParaRPr lang="ru-RU" sz="22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Все формы документов в заполненном виде автоматически выгружаются из системы.</a:t>
            </a:r>
            <a:endParaRPr lang="ru-RU" sz="2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latin typeface="Verdana"/>
              </a:rPr>
              <a:t>Организатор от образовательного учреждения организует сбор скан-копий документов, подписанных членами экзаменационной комиссии.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Результаты ГИА-НОК – 2020</a:t>
            </a:r>
          </a:p>
        </p:txBody>
      </p:sp>
      <p:sp>
        <p:nvSpPr>
          <p:cNvPr id="119" name="TextShape 2"/>
          <p:cNvSpPr txBox="1"/>
          <p:nvPr/>
        </p:nvSpPr>
        <p:spPr>
          <a:xfrm>
            <a:off x="504000" y="1440000"/>
            <a:ext cx="9071640" cy="56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0000"/>
          </a:bodyPr>
          <a:lstStyle/>
          <a:p>
            <a:pPr marL="432000" indent="-324000" algn="ctr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Тренер по начальной подготовке </a:t>
            </a:r>
            <a:br/>
            <a:r>
              <a:rPr lang="ru-RU" sz="2200" b="1" strike="noStrike" spc="-1">
                <a:latin typeface="Verdana"/>
              </a:rPr>
              <a:t>(5 уровень квалификации)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«Государственное училище (техникум) олимпийского резерва по хоккею», г. Ярославль</a:t>
            </a:r>
          </a:p>
          <a:p>
            <a:pPr marL="432000" indent="-324000" algn="r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Заявлено: </a:t>
            </a:r>
            <a:r>
              <a:rPr lang="ru-RU" sz="2400" b="1" strike="noStrike" spc="-1">
                <a:latin typeface="Verdana"/>
              </a:rPr>
              <a:t>10</a:t>
            </a:r>
            <a:r>
              <a:rPr lang="ru-RU" sz="2400" b="0" strike="noStrike" spc="-1">
                <a:latin typeface="Verdana"/>
              </a:rPr>
              <a:t>, сдавало: </a:t>
            </a:r>
            <a:r>
              <a:rPr lang="ru-RU" sz="2400" b="1" strike="noStrike" spc="-1">
                <a:latin typeface="Verdana"/>
              </a:rPr>
              <a:t>9</a:t>
            </a:r>
            <a:br/>
            <a:r>
              <a:rPr lang="ru-RU" sz="2400" b="0" strike="noStrike" spc="-1">
                <a:latin typeface="Verdana"/>
              </a:rPr>
              <a:t>Сдали: </a:t>
            </a:r>
            <a:r>
              <a:rPr lang="ru-RU" sz="2400" b="1" strike="noStrike" spc="-1">
                <a:latin typeface="Verdana"/>
              </a:rPr>
              <a:t>9</a:t>
            </a:r>
            <a:r>
              <a:rPr lang="ru-RU" sz="2400" b="0" strike="noStrike" spc="-1">
                <a:latin typeface="Verdana"/>
              </a:rPr>
              <a:t>, ср. балл: </a:t>
            </a:r>
            <a:r>
              <a:rPr lang="ru-RU" sz="2400" b="1" strike="noStrike" spc="-1">
                <a:latin typeface="Verdana"/>
              </a:rPr>
              <a:t>16,6</a:t>
            </a:r>
            <a:r>
              <a:rPr lang="ru-RU" sz="2400" b="0" strike="noStrike" spc="-1">
                <a:latin typeface="Verdana"/>
              </a:rPr>
              <a:t> из 22 </a:t>
            </a: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«Алтайское училище олимпийского резерва», г. Барнаул</a:t>
            </a:r>
          </a:p>
          <a:p>
            <a:pPr marL="432000" indent="-324000" algn="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Заявлено: </a:t>
            </a:r>
            <a:r>
              <a:rPr lang="ru-RU" sz="2400" b="1" strike="noStrike" spc="-1">
                <a:latin typeface="Verdana"/>
              </a:rPr>
              <a:t>22</a:t>
            </a:r>
            <a:r>
              <a:rPr lang="ru-RU" sz="2400" b="0" strike="noStrike" spc="-1">
                <a:latin typeface="Verdana"/>
              </a:rPr>
              <a:t>, сдавало: </a:t>
            </a:r>
            <a:r>
              <a:rPr lang="ru-RU" sz="2400" b="1" strike="noStrike" spc="-1">
                <a:latin typeface="Verdana"/>
              </a:rPr>
              <a:t>18</a:t>
            </a:r>
            <a:br/>
            <a:r>
              <a:rPr lang="ru-RU" sz="2400" b="0" strike="noStrike" spc="-1">
                <a:latin typeface="Verdana"/>
              </a:rPr>
              <a:t>Сдали: </a:t>
            </a:r>
            <a:r>
              <a:rPr lang="ru-RU" sz="2400" b="1" strike="noStrike" spc="-1">
                <a:latin typeface="Verdana"/>
              </a:rPr>
              <a:t>11</a:t>
            </a:r>
            <a:r>
              <a:rPr lang="ru-RU" sz="2400" b="0" strike="noStrike" spc="-1">
                <a:latin typeface="Verdana"/>
              </a:rPr>
              <a:t>, ср. балл: </a:t>
            </a:r>
            <a:r>
              <a:rPr lang="ru-RU" sz="2400" b="1" strike="noStrike" spc="-1">
                <a:latin typeface="Verdana"/>
              </a:rPr>
              <a:t>11,7</a:t>
            </a:r>
            <a:r>
              <a:rPr lang="ru-RU" sz="2400" b="0" strike="noStrike" spc="-1">
                <a:latin typeface="Verdana"/>
              </a:rPr>
              <a:t> из 22</a:t>
            </a: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«Государственное училище (техникум) олимпийского резерва», г. Самара</a:t>
            </a:r>
          </a:p>
          <a:p>
            <a:pPr marL="432000" indent="-324000" algn="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Заявлено: </a:t>
            </a:r>
            <a:r>
              <a:rPr lang="ru-RU" sz="2400" b="1" strike="noStrike" spc="-1">
                <a:latin typeface="Verdana"/>
              </a:rPr>
              <a:t>15</a:t>
            </a:r>
            <a:r>
              <a:rPr lang="ru-RU" sz="2400" b="0" strike="noStrike" spc="-1">
                <a:latin typeface="Verdana"/>
              </a:rPr>
              <a:t>, сдавало: </a:t>
            </a:r>
            <a:r>
              <a:rPr lang="ru-RU" sz="2400" b="1" strike="noStrike" spc="-1">
                <a:latin typeface="Verdana"/>
              </a:rPr>
              <a:t>10</a:t>
            </a:r>
            <a:br/>
            <a:r>
              <a:rPr lang="ru-RU" sz="2400" b="0" strike="noStrike" spc="-1">
                <a:latin typeface="Verdana"/>
              </a:rPr>
              <a:t>Сдали: </a:t>
            </a:r>
            <a:r>
              <a:rPr lang="ru-RU" sz="2400" b="1" strike="noStrike" spc="-1">
                <a:latin typeface="Verdana"/>
              </a:rPr>
              <a:t>0</a:t>
            </a:r>
            <a:r>
              <a:rPr lang="ru-RU" sz="2400" b="0" strike="noStrike" spc="-1">
                <a:latin typeface="Verdana"/>
              </a:rPr>
              <a:t>, ср. балл: </a:t>
            </a:r>
            <a:r>
              <a:rPr lang="ru-RU" sz="2400" b="1" strike="noStrike" spc="-1">
                <a:latin typeface="Verdana"/>
              </a:rPr>
              <a:t>10,1</a:t>
            </a:r>
            <a:r>
              <a:rPr lang="ru-RU" sz="2400" b="0" strike="noStrike" spc="-1">
                <a:latin typeface="Verdana"/>
              </a:rPr>
              <a:t> из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Результаты ГИА-НОК – 2020</a:t>
            </a:r>
          </a:p>
        </p:txBody>
      </p:sp>
      <p:sp>
        <p:nvSpPr>
          <p:cNvPr id="121" name="TextShape 2"/>
          <p:cNvSpPr txBox="1"/>
          <p:nvPr/>
        </p:nvSpPr>
        <p:spPr>
          <a:xfrm>
            <a:off x="504000" y="1440000"/>
            <a:ext cx="9071640" cy="56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Тренер по общей физической и специальной подготовке (5 уровень квалификации)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«Красноярский колледж олимпийского резерва»</a:t>
            </a:r>
          </a:p>
          <a:p>
            <a:pPr marL="432000" indent="-324000" algn="r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Заявлено: </a:t>
            </a:r>
            <a:r>
              <a:rPr lang="ru-RU" sz="2400" b="1" strike="noStrike" spc="-1">
                <a:latin typeface="Verdana"/>
              </a:rPr>
              <a:t>10</a:t>
            </a:r>
            <a:r>
              <a:rPr lang="ru-RU" sz="2400" b="0" strike="noStrike" spc="-1">
                <a:latin typeface="Verdana"/>
              </a:rPr>
              <a:t>, сдавало: </a:t>
            </a:r>
            <a:r>
              <a:rPr lang="ru-RU" sz="2400" b="1" strike="noStrike" spc="-1">
                <a:latin typeface="Verdana"/>
              </a:rPr>
              <a:t>9</a:t>
            </a:r>
            <a:br/>
            <a:r>
              <a:rPr lang="ru-RU" sz="2400" b="0" strike="noStrike" spc="-1">
                <a:latin typeface="Verdana"/>
              </a:rPr>
              <a:t>Сдали: </a:t>
            </a:r>
            <a:r>
              <a:rPr lang="ru-RU" sz="2400" b="1" strike="noStrike" spc="-1">
                <a:latin typeface="Verdana"/>
              </a:rPr>
              <a:t>2</a:t>
            </a:r>
            <a:r>
              <a:rPr lang="ru-RU" sz="2400" b="0" strike="noStrike" spc="-1">
                <a:latin typeface="Verdana"/>
              </a:rPr>
              <a:t>, ср. балл: </a:t>
            </a:r>
            <a:r>
              <a:rPr lang="ru-RU" sz="2400" b="1" strike="noStrike" spc="-1">
                <a:latin typeface="Verdana"/>
              </a:rPr>
              <a:t>8,4</a:t>
            </a:r>
            <a:r>
              <a:rPr lang="ru-RU" sz="2400" b="0" strike="noStrike" spc="-1">
                <a:latin typeface="Verdana"/>
              </a:rPr>
              <a:t> из 21 </a:t>
            </a:r>
          </a:p>
          <a:p>
            <a:pPr marL="432000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b="0" strike="noStrike" spc="-1"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Участники проекта ГИА-НОК – 2020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504000" y="1519560"/>
            <a:ext cx="9071640" cy="56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5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latin typeface="Verdana"/>
              </a:rPr>
              <a:t>Модератор проекта – СПК ФКиС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latin typeface="Verdana"/>
              </a:rPr>
              <a:t>Образовательные организации – участники:</a:t>
            </a:r>
            <a:endParaRPr lang="ru-RU" sz="24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«Государственное училище (техникум) олимпийского резерва по хоккею»,</a:t>
            </a:r>
            <a:r>
              <a:rPr lang="ru-RU" sz="2400" b="1" strike="noStrike" spc="-1">
                <a:latin typeface="Verdana"/>
              </a:rPr>
              <a:t> г. Ярославль</a:t>
            </a:r>
            <a:endParaRPr lang="ru-RU" sz="24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«Государственное училище (техникум) олимпийского резерва», </a:t>
            </a:r>
            <a:r>
              <a:rPr lang="ru-RU" sz="2400" b="1" strike="noStrike" spc="-1">
                <a:latin typeface="Verdana"/>
              </a:rPr>
              <a:t>г. Самара</a:t>
            </a:r>
            <a:endParaRPr lang="ru-RU" sz="2400" b="0" strike="noStrike" spc="-1">
              <a:latin typeface="Verdana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«</a:t>
            </a:r>
            <a:r>
              <a:rPr lang="ru-RU" sz="2400" b="1" strike="noStrike" spc="-1">
                <a:latin typeface="Verdana"/>
              </a:rPr>
              <a:t>Красноярский</a:t>
            </a:r>
            <a:r>
              <a:rPr lang="ru-RU" sz="2400" b="0" strike="noStrike" spc="-1">
                <a:latin typeface="Verdana"/>
              </a:rPr>
              <a:t> колледж олимпийского резерва»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Алтайское училище олимпийского резерва, </a:t>
            </a:r>
            <a:r>
              <a:rPr lang="ru-RU" sz="2400" b="1" strike="noStrike" spc="-1">
                <a:latin typeface="Verdana"/>
              </a:rPr>
              <a:t>г. Барнаул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latin typeface="Verdana"/>
              </a:rPr>
              <a:t>Партнёр по реализации проекта – Союз работодателей в сфере физической культуры и спорта Краснодарского края</a:t>
            </a:r>
            <a:endParaRPr lang="ru-RU" sz="2400" b="0" strike="noStrike" spc="-1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latin typeface="Verdana"/>
              </a:rPr>
              <a:t>Организатор дистанционного экзамена НОК – «Многофункциональный центр оценки квалификации «Кадровый резерв», г. Краснодар</a:t>
            </a:r>
            <a:endParaRPr lang="ru-RU" sz="2400" b="0" strike="noStrike" spc="-1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latin typeface="Verdana"/>
              </a:rPr>
              <a:t>Техническое исполнение проекта – Проектный центр ЦЭП, г. Краснодар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Кураторы проекта ГИА-НОК – 2020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504000" y="1519560"/>
            <a:ext cx="9071640" cy="56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Депутат Государственной Думы РФ, член Комитета по физической культуре, спорту, туризму и делам молодежи, член Наблюдательного совета Союза работодателей в сфере физической культуры и спорта Краснодарского края </a:t>
            </a:r>
            <a:r>
              <a:rPr lang="ru-RU" sz="2400" b="1" strike="noStrike" spc="-1">
                <a:latin typeface="Verdana"/>
              </a:rPr>
              <a:t>Д. Ю. Пирог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Заместитель председателя СПК ФКиС </a:t>
            </a:r>
            <a:r>
              <a:rPr lang="ru-RU" sz="2400" b="1" strike="noStrike" spc="-1">
                <a:latin typeface="Verdana"/>
              </a:rPr>
              <a:t>С. В. Бирюков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Научный руководитель «Проектного центра ЦЭП», руководитель Центра исследований профессий и квалификаций Института занятости и профессий НИУ ВШЭ </a:t>
            </a:r>
            <a:r>
              <a:rPr lang="ru-RU" sz="2400" b="1" strike="noStrike" spc="-1">
                <a:latin typeface="Verdana"/>
              </a:rPr>
              <a:t>Л. А. Соколова</a:t>
            </a:r>
            <a:endParaRPr lang="ru-RU" sz="2400" b="0" strike="noStrike" spc="-1"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Организация проекта ГИА-НОК – 2020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504000" y="1519560"/>
            <a:ext cx="9071640" cy="56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Координатор проекта от СПК ФКиС, технический руководитель Проектного центра ЦЭП </a:t>
            </a:r>
            <a:r>
              <a:rPr lang="ru-RU" sz="2400" b="1" strike="noStrike" spc="-1">
                <a:latin typeface="Verdana"/>
              </a:rPr>
              <a:t>И. Е. Ермаков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Подготовка оценочных средств – </a:t>
            </a:r>
            <a:r>
              <a:rPr lang="ru-RU" sz="2400" b="1" strike="noStrike" spc="-1">
                <a:latin typeface="Verdana"/>
              </a:rPr>
              <a:t>Н. В. Щурова</a:t>
            </a:r>
            <a:endParaRPr lang="ru-RU" sz="24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Verdana"/>
              </a:rPr>
              <a:t>Председатели экспертных комиссий экзаменационных центров: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ЭЦ при Государственном училище (техникуме) олимпийского резерва по хоккею, г. Ярославль – </a:t>
            </a:r>
            <a:r>
              <a:rPr lang="ru-RU" sz="2400" b="1" strike="noStrike" spc="-1">
                <a:latin typeface="Verdana"/>
              </a:rPr>
              <a:t>А. Б. Полетаев</a:t>
            </a:r>
            <a:endParaRPr lang="ru-RU" sz="24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ЭЦ при Государственном училище (техникуме) олимпийского резерва, г. Самара – </a:t>
            </a:r>
            <a:r>
              <a:rPr lang="ru-RU" sz="2400" b="1" strike="noStrike" spc="-1">
                <a:latin typeface="Verdana"/>
              </a:rPr>
              <a:t>Е. А. Крошева</a:t>
            </a:r>
            <a:r>
              <a:rPr lang="ru-RU" sz="2400" b="0" strike="noStrike" spc="-1">
                <a:latin typeface="Verdana"/>
              </a:rPr>
              <a:t> </a:t>
            </a:r>
            <a:endParaRPr lang="ru-RU" sz="24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ЭЦ при Красноярском колледже олимпийского резерва – </a:t>
            </a:r>
            <a:r>
              <a:rPr lang="ru-RU" sz="2400" b="1" strike="noStrike" spc="-1">
                <a:latin typeface="Verdana"/>
              </a:rPr>
              <a:t>О. В. Даргужас</a:t>
            </a:r>
            <a:endParaRPr lang="ru-RU" sz="24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Verdana"/>
              </a:rPr>
              <a:t>ЭЦ при </a:t>
            </a:r>
            <a:r>
              <a:rPr lang="ru-RU" sz="2400" b="0" strike="noStrike" spc="-1">
                <a:latin typeface="Verdana"/>
                <a:ea typeface="Times New Roman"/>
              </a:rPr>
              <a:t>Алтайском училище олимпийского резерва – </a:t>
            </a:r>
            <a:r>
              <a:rPr lang="ru-RU" sz="2400" b="1" strike="noStrike" spc="-1">
                <a:latin typeface="Verdana"/>
                <a:ea typeface="Times New Roman"/>
              </a:rPr>
              <a:t>С. В. Швец</a:t>
            </a:r>
            <a:r>
              <a:rPr lang="ru-RU" sz="2400" b="0" strike="noStrike" spc="-1">
                <a:latin typeface="Verdana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Квалификации, по которым проводился профессиональный экзамен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504000" y="2160000"/>
            <a:ext cx="9071640" cy="40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latin typeface="Verdana"/>
              </a:rPr>
              <a:t>Тренер по начальной подготовке (5 уровень квалификации)</a:t>
            </a: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i="1" strike="noStrike" spc="-1">
                <a:latin typeface="Verdana"/>
              </a:rPr>
              <a:t>Проводили экзамен (теоретическая часть):</a:t>
            </a:r>
            <a:r>
              <a:rPr lang="ru-RU" sz="3200" b="0" strike="noStrike" spc="-1">
                <a:latin typeface="Verdana"/>
              </a:rPr>
              <a:t> Ярославль, Барнаул, Самара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latin typeface="Verdana"/>
              </a:rPr>
              <a:t>Тренер по общей физической и специальной подготовке (5 уровень квалификации)</a:t>
            </a: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i="1" strike="noStrike" spc="-1">
                <a:latin typeface="Verdana"/>
              </a:rPr>
              <a:t>Проводили экзамен (теоретическая часть):</a:t>
            </a:r>
            <a:r>
              <a:rPr lang="ru-RU" sz="3200" b="0" strike="noStrike" spc="-1">
                <a:latin typeface="Verdana"/>
              </a:rPr>
              <a:t> Красноярск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Cтруктура КОС (теоретическая часть) 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504000" y="1512000"/>
            <a:ext cx="9071640" cy="56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Тренер по начальной подготовке</a:t>
            </a:r>
            <a:br/>
            <a:r>
              <a:rPr lang="ru-RU" sz="2200" b="1" strike="noStrike" spc="-1">
                <a:latin typeface="Verdana"/>
              </a:rPr>
              <a:t>(5 уровень квалификации)</a:t>
            </a:r>
            <a:endParaRPr lang="ru-RU" sz="2200" b="0" strike="noStrike" spc="-1">
              <a:latin typeface="Verdana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Темы вопросов: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Комплектование групп занимающихся (В/01.5)</a:t>
            </a:r>
            <a:br/>
            <a:r>
              <a:rPr lang="ru-RU" sz="2200" b="0" i="1" strike="noStrike" spc="-1">
                <a:latin typeface="Verdana"/>
              </a:rPr>
              <a:t>4 подтемы (знания), 3 подтемы (умения)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Планирование, учет и анализ результатов спортивной подготовки занимающихся на этапах спортивно-оздоровительный, начальной подготовки (В/02.5)</a:t>
            </a:r>
            <a:br/>
            <a:r>
              <a:rPr lang="ru-RU" sz="2200" b="0" i="1" strike="noStrike" spc="-1">
                <a:latin typeface="Verdana"/>
              </a:rPr>
              <a:t>8 подтем (знания), 2 подтемы (умения)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Обучение занимающихся основам гигиены и самоконтроля, двигательным умениям и базовым знаниям научно-практического характера в соответствии с программой спортивной подготовки (В/03.5)</a:t>
            </a:r>
            <a:br/>
            <a:r>
              <a:rPr lang="ru-RU" sz="2200" b="0" i="1" strike="noStrike" spc="-1">
                <a:latin typeface="Verdana"/>
              </a:rPr>
              <a:t>5 подтем (знания), 1 подтема (умения)</a:t>
            </a:r>
            <a:br/>
            <a:r>
              <a:rPr lang="ru-RU" sz="2400" b="0" strike="noStrike" spc="-1">
                <a:latin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Cтруктура КОС (теоретическая часть) 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504000" y="1512000"/>
            <a:ext cx="9071640" cy="56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48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Тренер по общей физической и специальной подготовке</a:t>
            </a:r>
            <a:br/>
            <a:r>
              <a:rPr lang="ru-RU" sz="2200" b="1" strike="noStrike" spc="-1">
                <a:latin typeface="Verdana"/>
              </a:rPr>
              <a:t>(5 уровень квалификации)</a:t>
            </a:r>
            <a:endParaRPr lang="ru-RU" sz="2200" b="0" strike="noStrike" spc="-1">
              <a:latin typeface="Verdana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Темы вопросов: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Разработка планов тренировочных занятий по общей физической и специальной подготовке занимающихся (А/01.5)</a:t>
            </a:r>
            <a:br/>
            <a:r>
              <a:rPr lang="ru-RU" sz="2200" b="0" i="1" strike="noStrike" spc="-1">
                <a:latin typeface="Verdana"/>
              </a:rPr>
              <a:t>7 подтем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Проведение тренировочных занятий по общей физической и специальной подготовке занимающихся (А/02.5)</a:t>
            </a:r>
            <a:br/>
            <a:r>
              <a:rPr lang="ru-RU" sz="2200" b="0" i="1" strike="noStrike" spc="-1">
                <a:latin typeface="Verdana"/>
              </a:rPr>
              <a:t>4 подтемы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Измерение и оценка физической и функциональной подготовленности занимающихся в циклах тренировки (А/03.5)</a:t>
            </a:r>
            <a:br/>
            <a:r>
              <a:rPr lang="ru-RU" sz="2200" b="0" i="1" strike="noStrike" spc="-1">
                <a:latin typeface="Verdana"/>
              </a:rPr>
              <a:t>5 подтем</a:t>
            </a:r>
            <a:endParaRPr lang="ru-RU" sz="2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Консультирование тренеров (группы тренеров) и занимающихся по вопросам физиологического обоснования и организации общей физической подготовки, специальной подготовки занимающихся (А/04.5)</a:t>
            </a:r>
            <a:br/>
            <a:r>
              <a:rPr lang="ru-RU" sz="2200" b="0" i="1" strike="noStrike" spc="-1">
                <a:latin typeface="Verdana"/>
              </a:rPr>
              <a:t>5 подтем</a:t>
            </a:r>
            <a:br/>
            <a:br/>
            <a:r>
              <a:rPr lang="ru-RU" sz="2400" b="0" strike="noStrike" spc="-1">
                <a:latin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16000" y="301320"/>
            <a:ext cx="972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Техническое обеспечение</a:t>
            </a:r>
            <a:br/>
            <a:r>
              <a:rPr lang="ru-RU" sz="3200" b="1" strike="noStrike" spc="-1">
                <a:latin typeface="Verdana"/>
              </a:rPr>
              <a:t>дистанционного экзамена</a:t>
            </a:r>
          </a:p>
        </p:txBody>
      </p:sp>
      <p:sp>
        <p:nvSpPr>
          <p:cNvPr id="101" name="TextShape 2"/>
          <p:cNvSpPr txBox="1"/>
          <p:nvPr/>
        </p:nvSpPr>
        <p:spPr>
          <a:xfrm>
            <a:off x="432000" y="1296000"/>
            <a:ext cx="9432000" cy="62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32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Verdan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Технологическая платформа проведения профессионального экзамена – </a:t>
            </a:r>
            <a:r>
              <a:rPr lang="ru-RU" sz="2200" b="1" strike="noStrike" spc="-1">
                <a:latin typeface="Verdana"/>
              </a:rPr>
              <a:t>комплекс АИС ЦОК </a:t>
            </a:r>
            <a:r>
              <a:rPr lang="ru-RU" sz="2200" b="0" strike="noStrike" spc="-1">
                <a:latin typeface="Verdana"/>
              </a:rPr>
              <a:t>(Автоматизированная информационная система «Центр оценки квалификации», разработчик – </a:t>
            </a:r>
            <a:r>
              <a:rPr lang="ru-RU" sz="2200" b="1" strike="noStrike" spc="-1">
                <a:latin typeface="Verdana"/>
              </a:rPr>
              <a:t>Проектный центр ЦЭП</a:t>
            </a:r>
            <a:r>
              <a:rPr lang="ru-RU" sz="2200" b="0" strike="noStrike" spc="-1">
                <a:latin typeface="Verdana"/>
              </a:rPr>
              <a:t>).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Ввиду обстановки с COVID-19 была выбрана </a:t>
            </a:r>
            <a:r>
              <a:rPr lang="ru-RU" sz="2200" b="1" strike="noStrike" spc="-1">
                <a:latin typeface="Verdana"/>
              </a:rPr>
              <a:t>форма проведения экзамена с дистанционным участием соискателей с домашних рабочих мест</a:t>
            </a:r>
            <a:r>
              <a:rPr lang="ru-RU" sz="2200" b="0" strike="noStrike" spc="-1">
                <a:latin typeface="Verdana"/>
              </a:rPr>
              <a:t>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В сжатые сроки 15 мая – 15 июня </a:t>
            </a:r>
            <a:r>
              <a:rPr lang="ru-RU" sz="2200" b="1" strike="noStrike" spc="-1">
                <a:latin typeface="Verdana"/>
              </a:rPr>
              <a:t>Проектный центр ЦЭП провёл доработки комплекса АИС ЦОК, создав подсистему прокторинга</a:t>
            </a:r>
            <a:r>
              <a:rPr lang="ru-RU" sz="2200" b="0" strike="noStrike" spc="-1">
                <a:latin typeface="Verdana"/>
              </a:rPr>
              <a:t> (видеофиксация лица соискателя с помощью веб-камеры и регистрация снимков рабочего стола ПК соискателя)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Это позволило экзаменационным комиссиям осуществлять идентификацию соискателя по лицу и паспорту и в режиме реального времени контролировать самостоятельность сдачи экзамена соискателями.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Многие соискатели имели слабые технические средства и медленные каналы связи. В этих условиях система прокторинга АИС ЦОК зарекомендовала себя как нетребовательная к техническим ресурсам.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Все профессиональные экзамены были проведены без технических сбоев (за исключением в немногих случаях необходимости удалённой настройки ПК соискателя службой технической поддержки).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Verdana"/>
              </a:rPr>
              <a:t>Специальная техническая помощь с подключением техподдержки ввиду устаревших ПК или слабой компьютерной грамотности требовалась в среднем 2 из 15 соискателей.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Verdana"/>
              </a:rPr>
              <a:t>Весь документооборот и формирование документов по проведённым экзаменам выполнялось автоматически с помощью АИС ЦОК.</a:t>
            </a:r>
            <a:r>
              <a:rPr lang="ru-RU" sz="2200" b="0" strike="noStrike" spc="-1">
                <a:latin typeface="Verdana"/>
              </a:rPr>
              <a:t> </a:t>
            </a:r>
            <a:br/>
            <a:br/>
            <a:r>
              <a:rPr lang="ru-RU" sz="2400" b="0" strike="noStrike" spc="-1">
                <a:latin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16000" y="268560"/>
            <a:ext cx="972000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strike="noStrike" spc="-1">
                <a:latin typeface="Verdana"/>
              </a:rPr>
              <a:t>Система прокторинга – контроль сдачи экзамена в режиме реального времени</a:t>
            </a:r>
          </a:p>
        </p:txBody>
      </p:sp>
      <p:pic>
        <p:nvPicPr>
          <p:cNvPr id="103" name="Рисунок 102"/>
          <p:cNvPicPr/>
          <p:nvPr/>
        </p:nvPicPr>
        <p:blipFill>
          <a:blip r:embed="rId2"/>
          <a:srcRect l="17009" t="11376" r="17273" b="-1715"/>
          <a:stretch/>
        </p:blipFill>
        <p:spPr>
          <a:xfrm>
            <a:off x="864000" y="1368000"/>
            <a:ext cx="8227440" cy="59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1158</Words>
  <Application>Microsoft Office PowerPoint</Application>
  <PresentationFormat>Произвольный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Symbol</vt:lpstr>
      <vt:lpstr>Times New Roman</vt:lpstr>
      <vt:lpstr>Verdana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 Plans</dc:title>
  <dc:subject/>
  <dc:creator>Administrator</dc:creator>
  <dc:description/>
  <cp:lastModifiedBy>Яни Артем</cp:lastModifiedBy>
  <cp:revision>74</cp:revision>
  <dcterms:created xsi:type="dcterms:W3CDTF">2020-07-15T08:32:11Z</dcterms:created>
  <dcterms:modified xsi:type="dcterms:W3CDTF">2020-07-16T13:19:16Z</dcterms:modified>
  <dc:language>ru-RU</dc:language>
</cp:coreProperties>
</file>